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9" r:id="rId4"/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4dc0cc8c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54dc0cc8c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69062d1e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69062d1e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69062d1e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69062d1e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Solution: IR-Sensor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5995d714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0" name="Google Shape;200;g55995d7142_0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5995d71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5995d71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necessary, please refer to Unit 4: Building a car to review how to build the car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5995d7142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5995d7142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5995d7142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5995d7142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5995d7142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5995d7142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5995d7142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5995d7142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7f44f345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7f44f345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5995d7142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5995d7142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5995d714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5995d714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5995d7142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5995d7142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69062d1e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69062d1e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5995d7142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55995d7142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Solution: Linebot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69062d1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69062d1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90a5047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90a5047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90a5047e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90a5047e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90a5047e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590a5047e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Solution: Linebot_varspeed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69062d1e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69062d1e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5995d714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g55995d7142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4dc0cc8c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4dc0cc8c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69062d1e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69062d1e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69062d1e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69062d1e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Solution: IR-Sensor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69062d1e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69062d1e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Solution: IR-Sensor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5995d7142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5995d7142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31750" y="4954191"/>
            <a:ext cx="9080700" cy="189300"/>
          </a:xfrm>
          <a:prstGeom prst="rect">
            <a:avLst/>
          </a:prstGeom>
          <a:solidFill>
            <a:srgbClr val="FBD8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31750" y="1"/>
            <a:ext cx="9080700" cy="189300"/>
          </a:xfrm>
          <a:prstGeom prst="rect">
            <a:avLst/>
          </a:prstGeom>
          <a:solidFill>
            <a:srgbClr val="FBD8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wsu_horizontal_color.png" id="64" name="Google Shape;6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1" y="971551"/>
            <a:ext cx="3590924" cy="6072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type="ctrTitle"/>
          </p:nvPr>
        </p:nvSpPr>
        <p:spPr>
          <a:xfrm>
            <a:off x="1219200" y="1600201"/>
            <a:ext cx="76200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30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1295400" y="3143250"/>
            <a:ext cx="42672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idx="10" type="dt"/>
          </p:nvPr>
        </p:nvSpPr>
        <p:spPr>
          <a:xfrm>
            <a:off x="9372600" y="4743451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68" name="Google Shape;68;p14"/>
          <p:cNvCxnSpPr/>
          <p:nvPr/>
        </p:nvCxnSpPr>
        <p:spPr>
          <a:xfrm>
            <a:off x="1371600" y="2800350"/>
            <a:ext cx="7729800" cy="0"/>
          </a:xfrm>
          <a:prstGeom prst="straightConnector1">
            <a:avLst/>
          </a:prstGeom>
          <a:noFill/>
          <a:ln cap="rnd" cmpd="sng" w="57150">
            <a:solidFill>
              <a:srgbClr val="595959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39212" y="205979"/>
            <a:ext cx="85002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39212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0" type="dt"/>
          </p:nvPr>
        </p:nvSpPr>
        <p:spPr>
          <a:xfrm>
            <a:off x="9372600" y="4743451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39726" y="205979"/>
            <a:ext cx="8499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100"/>
              <a:buChar char="•"/>
              <a:defRPr sz="2100"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2385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 sz="1500"/>
            </a:lvl3pPr>
            <a:lvl4pPr indent="-317500" lvl="3" marL="1828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indent="-317500" lvl="4" marL="2286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77" name="Google Shape;77;p1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100"/>
              <a:buChar char="•"/>
              <a:defRPr sz="2100"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2385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 sz="1500"/>
            </a:lvl3pPr>
            <a:lvl4pPr indent="-317500" lvl="3" marL="1828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indent="-317500" lvl="4" marL="2286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78" name="Google Shape;78;p16"/>
          <p:cNvSpPr txBox="1"/>
          <p:nvPr>
            <p:ph idx="10" type="dt"/>
          </p:nvPr>
        </p:nvSpPr>
        <p:spPr>
          <a:xfrm>
            <a:off x="9372600" y="4743451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39726" y="205979"/>
            <a:ext cx="8499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0" type="dt"/>
          </p:nvPr>
        </p:nvSpPr>
        <p:spPr>
          <a:xfrm>
            <a:off x="9372600" y="4743451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idx="10" type="dt"/>
          </p:nvPr>
        </p:nvSpPr>
        <p:spPr>
          <a:xfrm>
            <a:off x="9372600" y="4743451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0"/>
          <p:cNvSpPr/>
          <p:nvPr/>
        </p:nvSpPr>
        <p:spPr>
          <a:xfrm>
            <a:off x="31750" y="4954191"/>
            <a:ext cx="9080400" cy="189300"/>
          </a:xfrm>
          <a:prstGeom prst="rect">
            <a:avLst/>
          </a:prstGeom>
          <a:solidFill>
            <a:srgbClr val="FBD8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0"/>
          <p:cNvSpPr/>
          <p:nvPr/>
        </p:nvSpPr>
        <p:spPr>
          <a:xfrm>
            <a:off x="31750" y="0"/>
            <a:ext cx="9080400" cy="189300"/>
          </a:xfrm>
          <a:prstGeom prst="rect">
            <a:avLst/>
          </a:prstGeom>
          <a:solidFill>
            <a:srgbClr val="FBD8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su_horizontal_color.png" id="101" name="Google Shape;10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0" y="971550"/>
            <a:ext cx="2693194" cy="60721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0"/>
          <p:cNvSpPr txBox="1"/>
          <p:nvPr>
            <p:ph type="ctrTitle"/>
          </p:nvPr>
        </p:nvSpPr>
        <p:spPr>
          <a:xfrm>
            <a:off x="1219200" y="1600200"/>
            <a:ext cx="76200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03" name="Google Shape;103;p20"/>
          <p:cNvSpPr txBox="1"/>
          <p:nvPr>
            <p:ph idx="1" type="subTitle"/>
          </p:nvPr>
        </p:nvSpPr>
        <p:spPr>
          <a:xfrm>
            <a:off x="1295400" y="3143250"/>
            <a:ext cx="42672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20"/>
          <p:cNvSpPr txBox="1"/>
          <p:nvPr>
            <p:ph idx="10" type="dt"/>
          </p:nvPr>
        </p:nvSpPr>
        <p:spPr>
          <a:xfrm>
            <a:off x="9372600" y="474345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05" name="Google Shape;105;p20"/>
          <p:cNvCxnSpPr/>
          <p:nvPr/>
        </p:nvCxnSpPr>
        <p:spPr>
          <a:xfrm>
            <a:off x="1371600" y="2800350"/>
            <a:ext cx="7729500" cy="0"/>
          </a:xfrm>
          <a:prstGeom prst="straightConnector1">
            <a:avLst/>
          </a:prstGeom>
          <a:noFill/>
          <a:ln cap="rnd" cmpd="sng" w="57150">
            <a:solidFill>
              <a:srgbClr val="595959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39725" y="205978"/>
            <a:ext cx="84996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21"/>
          <p:cNvSpPr txBox="1"/>
          <p:nvPr>
            <p:ph idx="10" type="dt"/>
          </p:nvPr>
        </p:nvSpPr>
        <p:spPr>
          <a:xfrm>
            <a:off x="9372600" y="474345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339212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9372600" y="474345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39725" y="205978"/>
            <a:ext cx="84996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19" name="Google Shape;119;p23"/>
          <p:cNvSpPr txBox="1"/>
          <p:nvPr>
            <p:ph idx="10" type="dt"/>
          </p:nvPr>
        </p:nvSpPr>
        <p:spPr>
          <a:xfrm>
            <a:off x="9372600" y="474345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9372600" y="474345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wsu_horizontal_color.png" id="52" name="Google Shape;52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391401" y="4767263"/>
            <a:ext cx="1554163" cy="26193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 txBox="1"/>
          <p:nvPr/>
        </p:nvSpPr>
        <p:spPr>
          <a:xfrm>
            <a:off x="152400" y="4824413"/>
            <a:ext cx="8382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9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3"/>
          <p:cNvSpPr txBox="1"/>
          <p:nvPr>
            <p:ph type="title"/>
          </p:nvPr>
        </p:nvSpPr>
        <p:spPr>
          <a:xfrm>
            <a:off x="339726" y="205979"/>
            <a:ext cx="8499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FFC000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0" type="dt"/>
          </p:nvPr>
        </p:nvSpPr>
        <p:spPr>
          <a:xfrm>
            <a:off x="9372600" y="4743451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8" name="Google Shape;58;p13"/>
          <p:cNvCxnSpPr/>
          <p:nvPr/>
        </p:nvCxnSpPr>
        <p:spPr>
          <a:xfrm>
            <a:off x="76200" y="857250"/>
            <a:ext cx="9067800" cy="0"/>
          </a:xfrm>
          <a:prstGeom prst="straightConnector1">
            <a:avLst/>
          </a:prstGeom>
          <a:noFill/>
          <a:ln cap="rnd" cmpd="sng" w="57150">
            <a:solidFill>
              <a:srgbClr val="595959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59" name="Google Shape;59;p13"/>
          <p:cNvSpPr/>
          <p:nvPr/>
        </p:nvSpPr>
        <p:spPr>
          <a:xfrm>
            <a:off x="31750" y="5060157"/>
            <a:ext cx="9080700" cy="83100"/>
          </a:xfrm>
          <a:prstGeom prst="rect">
            <a:avLst/>
          </a:prstGeom>
          <a:solidFill>
            <a:srgbClr val="FBD8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su_horizontal_color.png" id="89" name="Google Shape;89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391400" y="4767263"/>
            <a:ext cx="1165621" cy="26193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 txBox="1"/>
          <p:nvPr/>
        </p:nvSpPr>
        <p:spPr>
          <a:xfrm>
            <a:off x="152400" y="4824413"/>
            <a:ext cx="8382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9"/>
          <p:cNvSpPr txBox="1"/>
          <p:nvPr>
            <p:ph type="title"/>
          </p:nvPr>
        </p:nvSpPr>
        <p:spPr>
          <a:xfrm>
            <a:off x="339725" y="205978"/>
            <a:ext cx="84996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9"/>
          <p:cNvSpPr txBox="1"/>
          <p:nvPr>
            <p:ph idx="10" type="dt"/>
          </p:nvPr>
        </p:nvSpPr>
        <p:spPr>
          <a:xfrm>
            <a:off x="9372600" y="474345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5" name="Google Shape;95;p19"/>
          <p:cNvCxnSpPr/>
          <p:nvPr/>
        </p:nvCxnSpPr>
        <p:spPr>
          <a:xfrm>
            <a:off x="76200" y="857250"/>
            <a:ext cx="9067800" cy="0"/>
          </a:xfrm>
          <a:prstGeom prst="straightConnector1">
            <a:avLst/>
          </a:prstGeom>
          <a:noFill/>
          <a:ln cap="rnd" cmpd="sng" w="57150">
            <a:solidFill>
              <a:srgbClr val="595959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96" name="Google Shape;96;p19"/>
          <p:cNvSpPr/>
          <p:nvPr/>
        </p:nvSpPr>
        <p:spPr>
          <a:xfrm>
            <a:off x="31750" y="5060156"/>
            <a:ext cx="9080400" cy="83100"/>
          </a:xfrm>
          <a:prstGeom prst="rect">
            <a:avLst/>
          </a:prstGeom>
          <a:solidFill>
            <a:srgbClr val="FBD8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2"/>
    <p:sldLayoutId id="2147483665" r:id="rId3"/>
    <p:sldLayoutId id="2147483666" r:id="rId4"/>
    <p:sldLayoutId id="2147483667" r:id="rId5"/>
    <p:sldLayoutId id="2147483668" r:id="rId6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2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9.jpg"/><Relationship Id="rId5" Type="http://schemas.openxmlformats.org/officeDocument/2006/relationships/image" Target="../media/image1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jp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jpg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ctrTitle"/>
          </p:nvPr>
        </p:nvSpPr>
        <p:spPr>
          <a:xfrm>
            <a:off x="1219200" y="1600201"/>
            <a:ext cx="76200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a Line-Bot</a:t>
            </a:r>
            <a:r>
              <a:rPr lang="en"/>
              <a:t>:</a:t>
            </a:r>
            <a:endParaRPr/>
          </a:p>
        </p:txBody>
      </p:sp>
      <p:sp>
        <p:nvSpPr>
          <p:cNvPr id="129" name="Google Shape;129;p25"/>
          <p:cNvSpPr txBox="1"/>
          <p:nvPr>
            <p:ph idx="1" type="subTitle"/>
          </p:nvPr>
        </p:nvSpPr>
        <p:spPr>
          <a:xfrm>
            <a:off x="1295400" y="3143250"/>
            <a:ext cx="7326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Ctrl+Alt+Elite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/>
          <p:nvPr>
            <p:ph type="title"/>
          </p:nvPr>
        </p:nvSpPr>
        <p:spPr>
          <a:xfrm>
            <a:off x="339212" y="205979"/>
            <a:ext cx="8500200" cy="634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Sensor Review</a:t>
            </a:r>
            <a:endParaRPr sz="3200"/>
          </a:p>
        </p:txBody>
      </p:sp>
      <p:sp>
        <p:nvSpPr>
          <p:cNvPr id="189" name="Google Shape;189;p34"/>
          <p:cNvSpPr txBox="1"/>
          <p:nvPr>
            <p:ph idx="1" type="body"/>
          </p:nvPr>
        </p:nvSpPr>
        <p:spPr>
          <a:xfrm>
            <a:off x="339212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406400" lvl="0" marL="457200" rtl="0" algn="l">
              <a:spcBef>
                <a:spcPts val="50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IR </a:t>
            </a:r>
            <a:r>
              <a:rPr lang="en" sz="2800"/>
              <a:t>Sensor:</a:t>
            </a:r>
            <a:endParaRPr sz="28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Let’s start by building the circuit</a:t>
            </a:r>
            <a:endParaRPr sz="2400"/>
          </a:p>
        </p:txBody>
      </p:sp>
      <p:pic>
        <p:nvPicPr>
          <p:cNvPr id="190" name="Google Shape;1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5848" y="113375"/>
            <a:ext cx="2442950" cy="422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8825" y="2074850"/>
            <a:ext cx="3802529" cy="2851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/>
          <p:nvPr>
            <p:ph type="title"/>
          </p:nvPr>
        </p:nvSpPr>
        <p:spPr>
          <a:xfrm>
            <a:off x="339212" y="205979"/>
            <a:ext cx="8500200" cy="634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Sensor Review</a:t>
            </a:r>
            <a:endParaRPr sz="3200"/>
          </a:p>
        </p:txBody>
      </p:sp>
      <p:sp>
        <p:nvSpPr>
          <p:cNvPr id="197" name="Google Shape;197;p35"/>
          <p:cNvSpPr txBox="1"/>
          <p:nvPr>
            <p:ph idx="1" type="body"/>
          </p:nvPr>
        </p:nvSpPr>
        <p:spPr>
          <a:xfrm>
            <a:off x="339200" y="840775"/>
            <a:ext cx="8229600" cy="375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406400" lvl="0" marL="457200" rtl="0" algn="l">
              <a:spcBef>
                <a:spcPts val="50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IR </a:t>
            </a:r>
            <a:r>
              <a:rPr lang="en" sz="2800"/>
              <a:t>Sensor:</a:t>
            </a:r>
            <a:endParaRPr sz="28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Programming the IR Sensor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Declare pin as variable: int IR_sensor = 8;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In setup</a:t>
            </a:r>
            <a:endParaRPr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Font typeface="Courier New"/>
              <a:buChar char="■"/>
            </a:pPr>
            <a:r>
              <a:rPr lang="en" sz="20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pinMode</a:t>
            </a: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(IR_sensor, </a:t>
            </a:r>
            <a:r>
              <a:rPr lang="en" sz="20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Font typeface="Courier New"/>
              <a:buChar char="■"/>
            </a:pPr>
            <a:r>
              <a:rPr lang="en" sz="20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Serial</a:t>
            </a: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20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begin</a:t>
            </a: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(9600);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In loop</a:t>
            </a:r>
            <a:endParaRPr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Font typeface="Courier New"/>
              <a:buChar char="■"/>
            </a:pPr>
            <a:r>
              <a:rPr lang="en" sz="20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Serial</a:t>
            </a: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20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20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"IRSensor: "</a:t>
            </a: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Font typeface="Courier New"/>
              <a:buChar char="■"/>
            </a:pPr>
            <a:r>
              <a:rPr lang="en" sz="20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Serial</a:t>
            </a: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20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20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digitalRead</a:t>
            </a: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(IR_sensor));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Font typeface="Courier New"/>
              <a:buChar char="■"/>
            </a:pPr>
            <a:r>
              <a:rPr lang="en" sz="20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Serial</a:t>
            </a: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20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20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"\n"</a:t>
            </a: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6"/>
          <p:cNvSpPr txBox="1"/>
          <p:nvPr>
            <p:ph type="ctrTitle"/>
          </p:nvPr>
        </p:nvSpPr>
        <p:spPr>
          <a:xfrm>
            <a:off x="251000" y="1600200"/>
            <a:ext cx="85881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Section 2: </a:t>
            </a:r>
            <a:endParaRPr/>
          </a:p>
        </p:txBody>
      </p:sp>
      <p:sp>
        <p:nvSpPr>
          <p:cNvPr id="203" name="Google Shape;203;p36"/>
          <p:cNvSpPr txBox="1"/>
          <p:nvPr>
            <p:ph idx="1" type="subTitle"/>
          </p:nvPr>
        </p:nvSpPr>
        <p:spPr>
          <a:xfrm>
            <a:off x="1295400" y="3143250"/>
            <a:ext cx="74742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Arial"/>
              <a:buNone/>
            </a:pPr>
            <a:r>
              <a:rPr lang="en"/>
              <a:t>Building a Linebot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7"/>
          <p:cNvSpPr txBox="1"/>
          <p:nvPr>
            <p:ph type="title"/>
          </p:nvPr>
        </p:nvSpPr>
        <p:spPr>
          <a:xfrm>
            <a:off x="339212" y="205979"/>
            <a:ext cx="8500200" cy="634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Assembly</a:t>
            </a:r>
            <a:endParaRPr sz="3200"/>
          </a:p>
        </p:txBody>
      </p:sp>
      <p:sp>
        <p:nvSpPr>
          <p:cNvPr id="209" name="Google Shape;209;p37"/>
          <p:cNvSpPr txBox="1"/>
          <p:nvPr>
            <p:ph idx="1" type="body"/>
          </p:nvPr>
        </p:nvSpPr>
        <p:spPr>
          <a:xfrm>
            <a:off x="339202" y="1200150"/>
            <a:ext cx="28650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406400" lvl="0" marL="457200" rtl="0" algn="l">
              <a:spcBef>
                <a:spcPts val="50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Remember the Car we built?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Let’s start by building that again</a:t>
            </a:r>
            <a:endParaRPr sz="2800"/>
          </a:p>
        </p:txBody>
      </p:sp>
      <p:pic>
        <p:nvPicPr>
          <p:cNvPr id="210" name="Google Shape;21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1452" y="979129"/>
            <a:ext cx="3430169" cy="3997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8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Assembly</a:t>
            </a:r>
            <a:endParaRPr/>
          </a:p>
        </p:txBody>
      </p:sp>
      <p:sp>
        <p:nvSpPr>
          <p:cNvPr id="216" name="Google Shape;216;p38"/>
          <p:cNvSpPr txBox="1"/>
          <p:nvPr>
            <p:ph idx="1" type="body"/>
          </p:nvPr>
        </p:nvSpPr>
        <p:spPr>
          <a:xfrm>
            <a:off x="339200" y="1047750"/>
            <a:ext cx="3291000" cy="153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Attach the Ultrasonic Sensor to the front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563" y="2587353"/>
            <a:ext cx="2200275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4800" y="1047750"/>
            <a:ext cx="4798251" cy="3598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9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Assembly</a:t>
            </a:r>
            <a:endParaRPr/>
          </a:p>
        </p:txBody>
      </p:sp>
      <p:sp>
        <p:nvSpPr>
          <p:cNvPr id="224" name="Google Shape;224;p39"/>
          <p:cNvSpPr txBox="1"/>
          <p:nvPr>
            <p:ph idx="1" type="body"/>
          </p:nvPr>
        </p:nvSpPr>
        <p:spPr>
          <a:xfrm>
            <a:off x="339200" y="1047750"/>
            <a:ext cx="3291000" cy="1914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Attach the IR Sensors to the bottom of either side, on the front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933" y="2962050"/>
            <a:ext cx="2215528" cy="202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9"/>
          <p:cNvPicPr preferRelativeResize="0"/>
          <p:nvPr/>
        </p:nvPicPr>
        <p:blipFill rotWithShape="1">
          <a:blip r:embed="rId4">
            <a:alphaModFix/>
          </a:blip>
          <a:srcRect b="0" l="9312" r="27508" t="3966"/>
          <a:stretch/>
        </p:blipFill>
        <p:spPr>
          <a:xfrm>
            <a:off x="5548100" y="954150"/>
            <a:ext cx="3290999" cy="375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9"/>
          <p:cNvPicPr preferRelativeResize="0"/>
          <p:nvPr/>
        </p:nvPicPr>
        <p:blipFill rotWithShape="1">
          <a:blip r:embed="rId5">
            <a:alphaModFix/>
          </a:blip>
          <a:srcRect b="23948" l="0" r="0" t="0"/>
          <a:stretch/>
        </p:blipFill>
        <p:spPr>
          <a:xfrm>
            <a:off x="3121500" y="917025"/>
            <a:ext cx="2901004" cy="165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0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Wiring</a:t>
            </a:r>
            <a:endParaRPr/>
          </a:p>
        </p:txBody>
      </p:sp>
      <p:sp>
        <p:nvSpPr>
          <p:cNvPr id="233" name="Google Shape;233;p40"/>
          <p:cNvSpPr txBox="1"/>
          <p:nvPr>
            <p:ph idx="1" type="body"/>
          </p:nvPr>
        </p:nvSpPr>
        <p:spPr>
          <a:xfrm>
            <a:off x="339200" y="1200150"/>
            <a:ext cx="3244500" cy="144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Attach the Ultrasonic Sensor to the Arduino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950" y="2641950"/>
            <a:ext cx="2928996" cy="2196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8425" y="993175"/>
            <a:ext cx="4190675" cy="377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1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Wiring</a:t>
            </a:r>
            <a:endParaRPr/>
          </a:p>
        </p:txBody>
      </p:sp>
      <p:sp>
        <p:nvSpPr>
          <p:cNvPr id="241" name="Google Shape;241;p41"/>
          <p:cNvSpPr txBox="1"/>
          <p:nvPr>
            <p:ph idx="1" type="body"/>
          </p:nvPr>
        </p:nvSpPr>
        <p:spPr>
          <a:xfrm>
            <a:off x="339200" y="1200150"/>
            <a:ext cx="2635500" cy="157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Attach the IR Sensors to the Arduino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225" y="2839275"/>
            <a:ext cx="2749804" cy="2062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9875" y="916975"/>
            <a:ext cx="4144750" cy="381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2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42"/>
          <p:cNvSpPr txBox="1"/>
          <p:nvPr>
            <p:ph idx="1" type="body"/>
          </p:nvPr>
        </p:nvSpPr>
        <p:spPr>
          <a:xfrm>
            <a:off x="637375" y="2318300"/>
            <a:ext cx="2635500" cy="157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Completed Linebot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42"/>
          <p:cNvPicPr preferRelativeResize="0"/>
          <p:nvPr/>
        </p:nvPicPr>
        <p:blipFill rotWithShape="1">
          <a:blip r:embed="rId3">
            <a:alphaModFix/>
          </a:blip>
          <a:srcRect b="0" l="0" r="20829" t="0"/>
          <a:stretch/>
        </p:blipFill>
        <p:spPr>
          <a:xfrm rot="5400000">
            <a:off x="2750250" y="435659"/>
            <a:ext cx="4509822" cy="4272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/>
          <p:nvPr>
            <p:ph type="title"/>
          </p:nvPr>
        </p:nvSpPr>
        <p:spPr>
          <a:xfrm>
            <a:off x="339212" y="205979"/>
            <a:ext cx="8500200" cy="634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Programming</a:t>
            </a:r>
            <a:endParaRPr sz="3200"/>
          </a:p>
        </p:txBody>
      </p:sp>
      <p:sp>
        <p:nvSpPr>
          <p:cNvPr id="256" name="Google Shape;256;p43"/>
          <p:cNvSpPr txBox="1"/>
          <p:nvPr>
            <p:ph idx="1" type="body"/>
          </p:nvPr>
        </p:nvSpPr>
        <p:spPr>
          <a:xfrm>
            <a:off x="339212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406400" lvl="0" marL="457200" rtl="0" algn="l">
              <a:spcBef>
                <a:spcPts val="50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Logic: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We need to make sure the robot:</a:t>
            </a:r>
            <a:endParaRPr sz="2800"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" sz="2800"/>
              <a:t>stays on the track</a:t>
            </a:r>
            <a:endParaRPr sz="2800"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" sz="2800"/>
              <a:t>stops when it sees an obstacle in front of it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Write pseudo code for this program</a:t>
            </a:r>
            <a:endParaRPr sz="2800"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of Materials</a:t>
            </a:r>
            <a:endParaRPr/>
          </a:p>
        </p:txBody>
      </p:sp>
      <p:sp>
        <p:nvSpPr>
          <p:cNvPr id="135" name="Google Shape;135;p26"/>
          <p:cNvSpPr txBox="1"/>
          <p:nvPr>
            <p:ph idx="1" type="body"/>
          </p:nvPr>
        </p:nvSpPr>
        <p:spPr>
          <a:xfrm>
            <a:off x="339200" y="895350"/>
            <a:ext cx="4110300" cy="378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Components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Arduino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Mini-Breadboard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H-bridge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2 Wheels + Gearboxes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M/F Jumper Wires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M/M Jumper Wires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9V Battery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9V Battery cable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Ball bearing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Foam square (10cm x 12cm)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Ultrasonic Sensors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IR Sensors</a:t>
            </a:r>
            <a:endParaRPr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36" name="Google Shape;136;p26"/>
          <p:cNvSpPr txBox="1"/>
          <p:nvPr>
            <p:ph idx="1" type="body"/>
          </p:nvPr>
        </p:nvSpPr>
        <p:spPr>
          <a:xfrm>
            <a:off x="4284150" y="895350"/>
            <a:ext cx="4110300" cy="378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Tools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Scissors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Double sided tape</a:t>
            </a:r>
            <a:endParaRPr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4"/>
          <p:cNvSpPr txBox="1"/>
          <p:nvPr>
            <p:ph type="title"/>
          </p:nvPr>
        </p:nvSpPr>
        <p:spPr>
          <a:xfrm>
            <a:off x="339212" y="205979"/>
            <a:ext cx="8500200" cy="634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Programming</a:t>
            </a:r>
            <a:endParaRPr sz="3200"/>
          </a:p>
        </p:txBody>
      </p:sp>
      <p:sp>
        <p:nvSpPr>
          <p:cNvPr id="262" name="Google Shape;262;p44"/>
          <p:cNvSpPr txBox="1"/>
          <p:nvPr>
            <p:ph idx="1" type="body"/>
          </p:nvPr>
        </p:nvSpPr>
        <p:spPr>
          <a:xfrm>
            <a:off x="339212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406400" lvl="0" marL="457200" rtl="0" algn="l">
              <a:spcBef>
                <a:spcPts val="50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Example Pseudo code sol’n</a:t>
            </a:r>
            <a:endParaRPr sz="28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800"/>
              <a:t>If nothing in front of robot</a:t>
            </a:r>
            <a:endParaRPr sz="28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800"/>
              <a:t>	Run track program</a:t>
            </a:r>
            <a:endParaRPr sz="28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800"/>
              <a:t>Else</a:t>
            </a:r>
            <a:endParaRPr sz="28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800"/>
              <a:t>	Stop robot</a:t>
            </a:r>
            <a:endParaRPr sz="2800"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5"/>
          <p:cNvSpPr txBox="1"/>
          <p:nvPr>
            <p:ph type="title"/>
          </p:nvPr>
        </p:nvSpPr>
        <p:spPr>
          <a:xfrm>
            <a:off x="339212" y="205979"/>
            <a:ext cx="8500200" cy="634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Programming</a:t>
            </a:r>
            <a:endParaRPr sz="3200"/>
          </a:p>
        </p:txBody>
      </p:sp>
      <p:sp>
        <p:nvSpPr>
          <p:cNvPr id="268" name="Google Shape;268;p45"/>
          <p:cNvSpPr txBox="1"/>
          <p:nvPr>
            <p:ph idx="1" type="body"/>
          </p:nvPr>
        </p:nvSpPr>
        <p:spPr>
          <a:xfrm>
            <a:off x="339200" y="935650"/>
            <a:ext cx="8229600" cy="3948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406400" lvl="0" marL="457200" rtl="0" algn="l">
              <a:spcBef>
                <a:spcPts val="50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Example Pseudo code sol’n (cont)</a:t>
            </a:r>
            <a:endParaRPr sz="28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/>
              <a:t>Track program:</a:t>
            </a:r>
            <a:endParaRPr sz="20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/>
              <a:t>If both IR on track</a:t>
            </a:r>
            <a:endParaRPr sz="20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/>
              <a:t>	Go forward</a:t>
            </a:r>
            <a:endParaRPr sz="20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/>
              <a:t>elseIf only left IR on track</a:t>
            </a:r>
            <a:endParaRPr sz="20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/>
              <a:t>	Turn right</a:t>
            </a:r>
            <a:endParaRPr sz="20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/>
              <a:t>elseIf only right IR on track</a:t>
            </a:r>
            <a:endParaRPr sz="20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/>
              <a:t>	Turn left</a:t>
            </a:r>
            <a:endParaRPr sz="20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/>
              <a:t>elseIf neither IR on track</a:t>
            </a:r>
            <a:endParaRPr sz="20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/>
              <a:t>	Go backwards</a:t>
            </a:r>
            <a:endParaRPr sz="2000"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6"/>
          <p:cNvSpPr txBox="1"/>
          <p:nvPr>
            <p:ph type="title"/>
          </p:nvPr>
        </p:nvSpPr>
        <p:spPr>
          <a:xfrm>
            <a:off x="339212" y="205979"/>
            <a:ext cx="8500200" cy="634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Programming</a:t>
            </a:r>
            <a:endParaRPr sz="3200"/>
          </a:p>
        </p:txBody>
      </p:sp>
      <p:sp>
        <p:nvSpPr>
          <p:cNvPr id="274" name="Google Shape;274;p46"/>
          <p:cNvSpPr txBox="1"/>
          <p:nvPr>
            <p:ph idx="1" type="body"/>
          </p:nvPr>
        </p:nvSpPr>
        <p:spPr>
          <a:xfrm>
            <a:off x="339206" y="1200150"/>
            <a:ext cx="39048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406400" lvl="0" marL="457200" rtl="0" algn="l">
              <a:spcBef>
                <a:spcPts val="50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Now using your Pseudo code, write the program for the Linebot</a:t>
            </a:r>
            <a:endParaRPr sz="28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275" name="Google Shape;27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297451" y="1458127"/>
            <a:ext cx="3649726" cy="2737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7"/>
          <p:cNvSpPr txBox="1"/>
          <p:nvPr>
            <p:ph type="title"/>
          </p:nvPr>
        </p:nvSpPr>
        <p:spPr>
          <a:xfrm>
            <a:off x="339212" y="205979"/>
            <a:ext cx="8500200" cy="634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Variations</a:t>
            </a:r>
            <a:endParaRPr sz="3200"/>
          </a:p>
        </p:txBody>
      </p:sp>
      <p:sp>
        <p:nvSpPr>
          <p:cNvPr id="281" name="Google Shape;281;p47"/>
          <p:cNvSpPr txBox="1"/>
          <p:nvPr>
            <p:ph idx="1" type="body"/>
          </p:nvPr>
        </p:nvSpPr>
        <p:spPr>
          <a:xfrm>
            <a:off x="339212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800"/>
              <a:t>Try adding a potentiometer to control the speed of the wheels</a:t>
            </a:r>
            <a:endParaRPr sz="28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800"/>
              <a:t>Hint: use the map function</a:t>
            </a:r>
            <a:endParaRPr sz="28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800"/>
              <a:t>	analogRead: 0-1023</a:t>
            </a:r>
            <a:endParaRPr sz="28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800"/>
              <a:t>	analogWrite(using PWM pin): 0-255</a:t>
            </a:r>
            <a:endParaRPr sz="28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8"/>
          <p:cNvSpPr txBox="1"/>
          <p:nvPr>
            <p:ph type="title"/>
          </p:nvPr>
        </p:nvSpPr>
        <p:spPr>
          <a:xfrm>
            <a:off x="339212" y="205979"/>
            <a:ext cx="8500200" cy="634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Variable speed (Assembly)</a:t>
            </a:r>
            <a:endParaRPr sz="3200"/>
          </a:p>
        </p:txBody>
      </p:sp>
      <p:pic>
        <p:nvPicPr>
          <p:cNvPr id="287" name="Google Shape;28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28525"/>
            <a:ext cx="3996801" cy="2997608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8"/>
          <p:cNvSpPr txBox="1"/>
          <p:nvPr/>
        </p:nvSpPr>
        <p:spPr>
          <a:xfrm>
            <a:off x="604300" y="840775"/>
            <a:ext cx="8052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Connect potentiometer breadboard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9"/>
          <p:cNvSpPr txBox="1"/>
          <p:nvPr>
            <p:ph type="title"/>
          </p:nvPr>
        </p:nvSpPr>
        <p:spPr>
          <a:xfrm>
            <a:off x="339212" y="205979"/>
            <a:ext cx="8500200" cy="634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Variable speed (wiring)</a:t>
            </a:r>
            <a:endParaRPr sz="3200"/>
          </a:p>
        </p:txBody>
      </p:sp>
      <p:pic>
        <p:nvPicPr>
          <p:cNvPr id="294" name="Google Shape;29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28525"/>
            <a:ext cx="3996801" cy="2997608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9"/>
          <p:cNvSpPr txBox="1"/>
          <p:nvPr/>
        </p:nvSpPr>
        <p:spPr>
          <a:xfrm>
            <a:off x="604300" y="840775"/>
            <a:ext cx="8052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Connect potentiometer to 5V, GND, and analogIn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0"/>
          <p:cNvSpPr txBox="1"/>
          <p:nvPr>
            <p:ph type="title"/>
          </p:nvPr>
        </p:nvSpPr>
        <p:spPr>
          <a:xfrm>
            <a:off x="339212" y="205979"/>
            <a:ext cx="8500200" cy="634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Variable speed (Programming)</a:t>
            </a:r>
            <a:endParaRPr sz="3200"/>
          </a:p>
        </p:txBody>
      </p:sp>
      <p:sp>
        <p:nvSpPr>
          <p:cNvPr id="301" name="Google Shape;301;p50"/>
          <p:cNvSpPr txBox="1"/>
          <p:nvPr/>
        </p:nvSpPr>
        <p:spPr>
          <a:xfrm>
            <a:off x="156700" y="840775"/>
            <a:ext cx="8500200" cy="3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In setup: Declare variable for </a:t>
            </a:r>
            <a:r>
              <a:rPr lang="en" sz="2800">
                <a:solidFill>
                  <a:schemeClr val="dk1"/>
                </a:solidFill>
              </a:rPr>
              <a:t>potentiometer</a:t>
            </a:r>
            <a:r>
              <a:rPr lang="en" sz="2800">
                <a:solidFill>
                  <a:schemeClr val="dk1"/>
                </a:solidFill>
              </a:rPr>
              <a:t> value:</a:t>
            </a:r>
            <a:endParaRPr sz="28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pot_val;</a:t>
            </a:r>
            <a:r>
              <a:rPr lang="en" sz="2400">
                <a:solidFill>
                  <a:schemeClr val="dk1"/>
                </a:solidFill>
              </a:rPr>
              <a:t> 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In loop: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	pot_val = </a:t>
            </a:r>
            <a:r>
              <a:rPr lang="en" sz="24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analogRead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(A0);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	pot_val = </a:t>
            </a:r>
            <a:r>
              <a:rPr lang="en" sz="24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(pot_val, 0, 1023, 0, 255);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	</a:t>
            </a:r>
            <a:r>
              <a:rPr lang="en" sz="24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analogWrite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(ENA, pot_val);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	</a:t>
            </a:r>
            <a:r>
              <a:rPr lang="en" sz="24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analogWrite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(ENB, pot_val);</a:t>
            </a:r>
            <a:r>
              <a:rPr lang="en" sz="2800">
                <a:solidFill>
                  <a:schemeClr val="dk1"/>
                </a:solidFill>
              </a:rPr>
              <a:t>  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objectives</a:t>
            </a:r>
            <a:endParaRPr/>
          </a:p>
        </p:txBody>
      </p:sp>
      <p:sp>
        <p:nvSpPr>
          <p:cNvPr id="142" name="Google Shape;142;p27"/>
          <p:cNvSpPr txBox="1"/>
          <p:nvPr>
            <p:ph idx="1" type="body"/>
          </p:nvPr>
        </p:nvSpPr>
        <p:spPr>
          <a:xfrm>
            <a:off x="339200" y="895350"/>
            <a:ext cx="8229600" cy="378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By the end of this unit, you should be able to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Integrate sensors into projects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Use knowledge learned in previous units to build a car that will follow a designated path and stop before running into an obstacle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>
            <p:ph type="ctrTitle"/>
          </p:nvPr>
        </p:nvSpPr>
        <p:spPr>
          <a:xfrm>
            <a:off x="251000" y="1600200"/>
            <a:ext cx="85881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Section 1: </a:t>
            </a:r>
            <a:endParaRPr/>
          </a:p>
        </p:txBody>
      </p:sp>
      <p:sp>
        <p:nvSpPr>
          <p:cNvPr id="148" name="Google Shape;148;p28"/>
          <p:cNvSpPr txBox="1"/>
          <p:nvPr>
            <p:ph idx="1" type="subTitle"/>
          </p:nvPr>
        </p:nvSpPr>
        <p:spPr>
          <a:xfrm>
            <a:off x="1295400" y="3143250"/>
            <a:ext cx="74742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Arial"/>
              <a:buNone/>
            </a:pPr>
            <a:r>
              <a:rPr lang="en"/>
              <a:t>Sensor Review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/>
          <p:nvPr>
            <p:ph type="title"/>
          </p:nvPr>
        </p:nvSpPr>
        <p:spPr>
          <a:xfrm>
            <a:off x="339212" y="205979"/>
            <a:ext cx="8500200" cy="634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Sensor Review</a:t>
            </a:r>
            <a:endParaRPr sz="3200"/>
          </a:p>
        </p:txBody>
      </p:sp>
      <p:sp>
        <p:nvSpPr>
          <p:cNvPr id="154" name="Google Shape;154;p29"/>
          <p:cNvSpPr txBox="1"/>
          <p:nvPr>
            <p:ph idx="1" type="body"/>
          </p:nvPr>
        </p:nvSpPr>
        <p:spPr>
          <a:xfrm>
            <a:off x="339212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406400" lvl="0" marL="457200" rtl="0" algn="l">
              <a:spcBef>
                <a:spcPts val="50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Ultrasonic Sensor:</a:t>
            </a:r>
            <a:endParaRPr sz="28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What does it do?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How does it work?</a:t>
            </a:r>
            <a:endParaRPr/>
          </a:p>
        </p:txBody>
      </p:sp>
      <p:pic>
        <p:nvPicPr>
          <p:cNvPr id="155" name="Google Shape;1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900" y="1903138"/>
            <a:ext cx="2651375" cy="19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 txBox="1"/>
          <p:nvPr>
            <p:ph type="title"/>
          </p:nvPr>
        </p:nvSpPr>
        <p:spPr>
          <a:xfrm>
            <a:off x="339212" y="205979"/>
            <a:ext cx="8500200" cy="634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Sensor Review</a:t>
            </a:r>
            <a:endParaRPr sz="3200"/>
          </a:p>
        </p:txBody>
      </p:sp>
      <p:sp>
        <p:nvSpPr>
          <p:cNvPr id="161" name="Google Shape;161;p30"/>
          <p:cNvSpPr txBox="1"/>
          <p:nvPr>
            <p:ph idx="1" type="body"/>
          </p:nvPr>
        </p:nvSpPr>
        <p:spPr>
          <a:xfrm>
            <a:off x="339212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406400" lvl="0" marL="457200" rtl="0" algn="l">
              <a:spcBef>
                <a:spcPts val="50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Ultrasonic Sensor:</a:t>
            </a:r>
            <a:endParaRPr sz="28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Let’s start by building the circuit</a:t>
            </a:r>
            <a:endParaRPr sz="2400"/>
          </a:p>
        </p:txBody>
      </p:sp>
      <p:pic>
        <p:nvPicPr>
          <p:cNvPr id="162" name="Google Shape;1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3650" y="364848"/>
            <a:ext cx="2849375" cy="40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0"/>
          <p:cNvSpPr txBox="1"/>
          <p:nvPr/>
        </p:nvSpPr>
        <p:spPr>
          <a:xfrm>
            <a:off x="548075" y="4545125"/>
            <a:ext cx="73413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Ultrasonic may be backwards depending on how attached to breadboard.</a:t>
            </a:r>
            <a:br>
              <a:rPr lang="en"/>
            </a:br>
            <a:r>
              <a:rPr lang="en"/>
              <a:t>Make sure to always check the labels on the pins of the sensor</a:t>
            </a:r>
            <a:endParaRPr/>
          </a:p>
        </p:txBody>
      </p:sp>
      <p:pic>
        <p:nvPicPr>
          <p:cNvPr id="164" name="Google Shape;16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2625" y="2408094"/>
            <a:ext cx="2849374" cy="2137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>
            <p:ph type="title"/>
          </p:nvPr>
        </p:nvSpPr>
        <p:spPr>
          <a:xfrm>
            <a:off x="339212" y="205979"/>
            <a:ext cx="8500200" cy="634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Sensor Review</a:t>
            </a:r>
            <a:endParaRPr sz="3200"/>
          </a:p>
        </p:txBody>
      </p:sp>
      <p:sp>
        <p:nvSpPr>
          <p:cNvPr id="170" name="Google Shape;170;p31"/>
          <p:cNvSpPr txBox="1"/>
          <p:nvPr>
            <p:ph idx="1" type="body"/>
          </p:nvPr>
        </p:nvSpPr>
        <p:spPr>
          <a:xfrm>
            <a:off x="339200" y="840775"/>
            <a:ext cx="8229600" cy="375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406400" lvl="0" marL="457200" rtl="0" algn="l">
              <a:spcBef>
                <a:spcPts val="50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Ultrasonic</a:t>
            </a:r>
            <a:r>
              <a:rPr lang="en" sz="2800"/>
              <a:t> Sensor:</a:t>
            </a:r>
            <a:endParaRPr sz="28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Programming the Ultrasonic Sensor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Declare pins as variables</a:t>
            </a:r>
            <a:endParaRPr sz="2400"/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■"/>
            </a:pPr>
            <a:r>
              <a:rPr lang="en" sz="24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const int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 Ultra_trig = 9;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■"/>
            </a:pPr>
            <a:r>
              <a:rPr lang="en" sz="24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24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onst int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 Ultra_echo = 8;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In setup</a:t>
            </a:r>
            <a:endParaRPr sz="2400"/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■"/>
            </a:pPr>
            <a:r>
              <a:rPr lang="en" sz="24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pinMode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(Ultra_echo, INPUT);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■"/>
            </a:pPr>
            <a:r>
              <a:rPr lang="en" sz="24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pinMode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(Ultra_trig, OUTPUT);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■"/>
            </a:pPr>
            <a:r>
              <a:rPr lang="en" sz="24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Serial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24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begin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(9600);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>
            <p:ph type="title"/>
          </p:nvPr>
        </p:nvSpPr>
        <p:spPr>
          <a:xfrm>
            <a:off x="339212" y="205979"/>
            <a:ext cx="8500200" cy="634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Sensor Review</a:t>
            </a:r>
            <a:endParaRPr sz="3200"/>
          </a:p>
        </p:txBody>
      </p:sp>
      <p:sp>
        <p:nvSpPr>
          <p:cNvPr id="176" name="Google Shape;176;p32"/>
          <p:cNvSpPr txBox="1"/>
          <p:nvPr>
            <p:ph idx="1" type="body"/>
          </p:nvPr>
        </p:nvSpPr>
        <p:spPr>
          <a:xfrm>
            <a:off x="339200" y="840775"/>
            <a:ext cx="8229600" cy="417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406400" lvl="0" marL="457200" rtl="0" algn="l">
              <a:spcBef>
                <a:spcPts val="50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Ultrasonic Sensor:</a:t>
            </a:r>
            <a:endParaRPr sz="28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Programming the Ultrasonic Sensor</a:t>
            </a:r>
            <a:endParaRPr sz="2400"/>
          </a:p>
          <a:p>
            <a:pPr indent="0" lvl="0" marL="9144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digitalWrite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(Ultra-trig, </a:t>
            </a:r>
            <a:r>
              <a:rPr lang="en" sz="12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LOW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delayMicroseconds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(2);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digitalWrite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(Ultra_trig, </a:t>
            </a:r>
            <a:r>
              <a:rPr lang="en" sz="12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HIGH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delayMicroseconds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(10);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digitalWrite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(Ultra_trig, </a:t>
            </a:r>
            <a:r>
              <a:rPr lang="en" sz="12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LOW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duration = </a:t>
            </a:r>
            <a:r>
              <a:rPr lang="en" sz="12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pulseIn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(Ultra_echo, </a:t>
            </a:r>
            <a:r>
              <a:rPr lang="en" sz="12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HIGH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distance = duration*0.034/2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Serial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“Ultrasonic (cm): “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Serial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(distance);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Serial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“\n”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/>
          <p:nvPr>
            <p:ph type="title"/>
          </p:nvPr>
        </p:nvSpPr>
        <p:spPr>
          <a:xfrm>
            <a:off x="339212" y="205979"/>
            <a:ext cx="8500200" cy="634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Sensor Review</a:t>
            </a:r>
            <a:endParaRPr sz="3200"/>
          </a:p>
        </p:txBody>
      </p:sp>
      <p:sp>
        <p:nvSpPr>
          <p:cNvPr id="182" name="Google Shape;182;p33"/>
          <p:cNvSpPr txBox="1"/>
          <p:nvPr>
            <p:ph idx="1" type="body"/>
          </p:nvPr>
        </p:nvSpPr>
        <p:spPr>
          <a:xfrm>
            <a:off x="339212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406400" lvl="0" marL="457200" rtl="0" algn="l">
              <a:spcBef>
                <a:spcPts val="50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IR Sensor</a:t>
            </a:r>
            <a:r>
              <a:rPr lang="en" sz="2800"/>
              <a:t>:</a:t>
            </a:r>
            <a:endParaRPr sz="28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What does it do?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How does it work?</a:t>
            </a:r>
            <a:endParaRPr sz="2400"/>
          </a:p>
          <a:p>
            <a:pPr indent="0" lvl="0" marL="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6619" y="1427294"/>
            <a:ext cx="2499225" cy="22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8">
      <a:dk1>
        <a:srgbClr val="000000"/>
      </a:dk1>
      <a:lt1>
        <a:srgbClr val="FFFFFF"/>
      </a:lt1>
      <a:dk2>
        <a:srgbClr val="0070C0"/>
      </a:dk2>
      <a:lt2>
        <a:srgbClr val="EEECE1"/>
      </a:lt2>
      <a:accent1>
        <a:srgbClr val="FEB71A"/>
      </a:accent1>
      <a:accent2>
        <a:srgbClr val="6E81D6"/>
      </a:accent2>
      <a:accent3>
        <a:srgbClr val="705E5F"/>
      </a:accent3>
      <a:accent4>
        <a:srgbClr val="CC823D"/>
      </a:accent4>
      <a:accent5>
        <a:srgbClr val="72A7C0"/>
      </a:accent5>
      <a:accent6>
        <a:srgbClr val="BECC8D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Office Theme">
  <a:themeElements>
    <a:clrScheme name="Custom 8">
      <a:dk1>
        <a:srgbClr val="000000"/>
      </a:dk1>
      <a:lt1>
        <a:srgbClr val="FFFFFF"/>
      </a:lt1>
      <a:dk2>
        <a:srgbClr val="0070C0"/>
      </a:dk2>
      <a:lt2>
        <a:srgbClr val="EEECE1"/>
      </a:lt2>
      <a:accent1>
        <a:srgbClr val="FEB71A"/>
      </a:accent1>
      <a:accent2>
        <a:srgbClr val="6E81D6"/>
      </a:accent2>
      <a:accent3>
        <a:srgbClr val="705E5F"/>
      </a:accent3>
      <a:accent4>
        <a:srgbClr val="CC823D"/>
      </a:accent4>
      <a:accent5>
        <a:srgbClr val="72A7C0"/>
      </a:accent5>
      <a:accent6>
        <a:srgbClr val="BECC8D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